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Roboto"/>
      <p:regular r:id="rId38"/>
      <p:bold r:id="rId39"/>
      <p:italic r:id="rId40"/>
      <p:boldItalic r:id="rId41"/>
    </p:embeddedFont>
    <p:embeddedFont>
      <p:font typeface="Nunito"/>
      <p:regular r:id="rId42"/>
      <p:bold r:id="rId43"/>
      <p:italic r:id="rId44"/>
      <p:boldItalic r:id="rId45"/>
    </p:embeddedFont>
    <p:embeddedFont>
      <p:font typeface="Merriweather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8A71F75-3196-4451-832F-11376DF46836}">
  <a:tblStyle styleId="{18A71F75-3196-4451-832F-11376DF4683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42" Type="http://schemas.openxmlformats.org/officeDocument/2006/relationships/font" Target="fonts/Nunito-regular.fntdata"/><Relationship Id="rId41" Type="http://schemas.openxmlformats.org/officeDocument/2006/relationships/font" Target="fonts/Roboto-boldItalic.fntdata"/><Relationship Id="rId44" Type="http://schemas.openxmlformats.org/officeDocument/2006/relationships/font" Target="fonts/Nunito-italic.fntdata"/><Relationship Id="rId43" Type="http://schemas.openxmlformats.org/officeDocument/2006/relationships/font" Target="fonts/Nunito-bold.fntdata"/><Relationship Id="rId46" Type="http://schemas.openxmlformats.org/officeDocument/2006/relationships/font" Target="fonts/Merriweather-regular.fntdata"/><Relationship Id="rId45" Type="http://schemas.openxmlformats.org/officeDocument/2006/relationships/font" Target="fonts/Nuni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Merriweather-italic.fntdata"/><Relationship Id="rId47" Type="http://schemas.openxmlformats.org/officeDocument/2006/relationships/font" Target="fonts/Merriweather-bold.fntdata"/><Relationship Id="rId49" Type="http://schemas.openxmlformats.org/officeDocument/2006/relationships/font" Target="fonts/Merriweather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Roboto-bold.fntdata"/><Relationship Id="rId38" Type="http://schemas.openxmlformats.org/officeDocument/2006/relationships/font" Target="fonts/Roboto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72b05e649_0_88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72b05e649_0_8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bb71da94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bb71da94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2359cdd3d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d2359cdd3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2359cdd3d_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2359cdd3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bb770f393_0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bb770f39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d2359cdd3d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d2359cdd3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bb71da941_3_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bb71da941_3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2359cdd3d_0_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2359cdd3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230bb4f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230bb4f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2359cdd3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d2359cdd3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919934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91993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d41c6b3c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d41c6b3c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e85bc6f8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de85bc6f8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dbb71da941_3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dbb71da941_3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bb71da94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bb71da94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dbb71da94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dbb71da94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dbb71da941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dbb71da941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bb71da94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dbb71da9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dbb71da941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dbb71da941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dbb71da941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dbb71da941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b375a3aaa2_0_1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b375a3aaa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dbb71da941_5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dbb71da941_5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dbb71da941_4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dbb71da941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72b05e649_0_9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a72b05e649_0_9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2359cdd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2359cdd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bb71da941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bb71da941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230bb4f6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230bb4f6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72b05e649_0_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72b05e649_0_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41c6b3c6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d41c6b3c6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bb71da941_3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dbb71da941_3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5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24.png"/><Relationship Id="rId5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Relationship Id="rId4" Type="http://schemas.openxmlformats.org/officeDocument/2006/relationships/hyperlink" Target="https://ieeexplore.ieee.org/document/9244509" TargetMode="External"/><Relationship Id="rId9" Type="http://schemas.openxmlformats.org/officeDocument/2006/relationships/hyperlink" Target="https://github.com/ieee8023/covid-chestxray-dataset" TargetMode="External"/><Relationship Id="rId5" Type="http://schemas.openxmlformats.org/officeDocument/2006/relationships/hyperlink" Target="https://link.springer.com/article/10.1007/s10489-020-01829-7" TargetMode="External"/><Relationship Id="rId6" Type="http://schemas.openxmlformats.org/officeDocument/2006/relationships/hyperlink" Target="https://www.sciencedirect.com/science/article/abs/pii/S0010482520301621" TargetMode="External"/><Relationship Id="rId7" Type="http://schemas.openxmlformats.org/officeDocument/2006/relationships/hyperlink" Target="https://arxiv.org/pdf/2004.02696v2.pdf" TargetMode="External"/><Relationship Id="rId8" Type="http://schemas.openxmlformats.org/officeDocument/2006/relationships/hyperlink" Target="https://www.kaggle.com/tawsifurrahman/covid19-radiography-database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547500" y="78280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 Prediction Using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Chest X-ray Images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867601" y="2065300"/>
            <a:ext cx="1408800" cy="3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June 4, 2021</a:t>
            </a:r>
            <a:endParaRPr/>
          </a:p>
        </p:txBody>
      </p:sp>
      <p:sp>
        <p:nvSpPr>
          <p:cNvPr id="66" name="Google Shape;66;p13"/>
          <p:cNvSpPr txBox="1"/>
          <p:nvPr/>
        </p:nvSpPr>
        <p:spPr>
          <a:xfrm>
            <a:off x="6337950" y="4013125"/>
            <a:ext cx="2805900" cy="10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Presented By</a:t>
            </a:r>
            <a:endParaRPr i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Abhishek Kumar - 001</a:t>
            </a:r>
            <a:endParaRPr b="1"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Nitin Sharma - 017</a:t>
            </a:r>
            <a:endParaRPr b="1"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288200" y="4283800"/>
            <a:ext cx="31179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Presented To</a:t>
            </a:r>
            <a:endParaRPr i="1"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Dr. Dinesh Naik</a:t>
            </a:r>
            <a:endParaRPr b="1"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9825" y="3388201"/>
            <a:ext cx="1620626" cy="1531627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3087625" y="424300"/>
            <a:ext cx="3562200" cy="3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</a:t>
            </a:r>
            <a:r>
              <a:rPr lang="en"/>
              <a:t>Project Presentation 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METHODOLOGY</a:t>
            </a:r>
            <a:endParaRPr b="1" sz="3000"/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8200" y="1387975"/>
            <a:ext cx="6751825" cy="369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TRANSFER LEARNING</a:t>
            </a:r>
            <a:endParaRPr b="1"/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67425" y="1635675"/>
            <a:ext cx="85713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Char char="❖"/>
            </a:pPr>
            <a:r>
              <a:rPr lang="en" sz="16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Transfer learning (TL) is a research problem in machine learning (ML) that focuses on storing knowledge gained while solving one problem and applying it to a different but related problem.</a:t>
            </a:r>
            <a:endParaRPr sz="160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Nunito"/>
              <a:buChar char="❖"/>
            </a:pPr>
            <a:r>
              <a:rPr lang="en" sz="16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If we think carefully then we find that it is a human tendency to to generalize the things like use the learnings of one problem to other similar </a:t>
            </a:r>
            <a:r>
              <a:rPr lang="en" sz="16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kind of problem.</a:t>
            </a:r>
            <a:endParaRPr sz="160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❖"/>
            </a:pPr>
            <a:r>
              <a:rPr b="1" lang="en" sz="16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Real life example - </a:t>
            </a:r>
            <a:r>
              <a:rPr lang="en" sz="16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Using leanings of solving a percentage problem to other percentage problem of similar kind, Re-training our mind to learn other object-oriented-programming language if we have already learned a similar one.</a:t>
            </a:r>
            <a:endParaRPr sz="160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❖"/>
            </a:pPr>
            <a:r>
              <a:rPr b="1" lang="en" sz="16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Other Examples -</a:t>
            </a:r>
            <a:r>
              <a:rPr lang="en" sz="16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 knowledge gained while learning to recognize cars could apply when trying to recognize trucks etc.</a:t>
            </a:r>
            <a:endParaRPr sz="160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MODEL : </a:t>
            </a:r>
            <a:r>
              <a:rPr b="1" lang="en" sz="3000"/>
              <a:t>VGG-16 ARCHITECTURE</a:t>
            </a:r>
            <a:endParaRPr b="1" sz="3000"/>
          </a:p>
        </p:txBody>
      </p:sp>
      <p:pic>
        <p:nvPicPr>
          <p:cNvPr id="157" name="Google Shape;15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26375"/>
            <a:ext cx="8839200" cy="183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4"/>
          <p:cNvSpPr txBox="1"/>
          <p:nvPr>
            <p:ph idx="1" type="body"/>
          </p:nvPr>
        </p:nvSpPr>
        <p:spPr>
          <a:xfrm>
            <a:off x="311725" y="3389950"/>
            <a:ext cx="8442900" cy="15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VGG16 is a CNN architecture which was used to win Imagenet competition in 2014.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The 16 in VGG16 refers to it has 16 layers that have weights. This network is a pretty large network and it has about 138 million (approx) parameters.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MODEL : </a:t>
            </a:r>
            <a:r>
              <a:rPr b="1" lang="en" sz="3000"/>
              <a:t>VGG-16 ARCHITECTURE</a:t>
            </a:r>
            <a:endParaRPr b="1" sz="3000"/>
          </a:p>
        </p:txBody>
      </p:sp>
      <p:pic>
        <p:nvPicPr>
          <p:cNvPr id="165" name="Google Shape;1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 txBox="1"/>
          <p:nvPr>
            <p:ph idx="1" type="body"/>
          </p:nvPr>
        </p:nvSpPr>
        <p:spPr>
          <a:xfrm>
            <a:off x="311725" y="1585625"/>
            <a:ext cx="8442900" cy="32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Most unique thing about VGG16 is that they focused on having convolution layers of 3x3 filter with a stride 1 and always used same padding and maxpool layer of 2x2 filter of stride 2.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It follows this arrangement of convolution and max pool layers consistently throughout the whole architecture.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In the end it has 2 FC(fully connected layers) with 4096 neurons each followed by a </a:t>
            </a:r>
            <a:r>
              <a:rPr lang="en" sz="1600">
                <a:solidFill>
                  <a:schemeClr val="dk1"/>
                </a:solidFill>
              </a:rPr>
              <a:t>softmax</a:t>
            </a:r>
            <a:r>
              <a:rPr lang="en" sz="1600">
                <a:solidFill>
                  <a:schemeClr val="dk1"/>
                </a:solidFill>
              </a:rPr>
              <a:t> for output as we are doing binary classification.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We are using sigmoid instead as ours is a binary </a:t>
            </a:r>
            <a:r>
              <a:rPr lang="en" sz="1600">
                <a:solidFill>
                  <a:schemeClr val="dk1"/>
                </a:solidFill>
              </a:rPr>
              <a:t>classification</a:t>
            </a:r>
            <a:r>
              <a:rPr lang="en" sz="1600">
                <a:solidFill>
                  <a:schemeClr val="dk1"/>
                </a:solidFill>
              </a:rPr>
              <a:t> problem.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MODEL : RESNET-50 </a:t>
            </a:r>
            <a:r>
              <a:rPr b="1" lang="en" sz="3000"/>
              <a:t>ARCHITECTURE</a:t>
            </a:r>
            <a:endParaRPr b="1" sz="3000"/>
          </a:p>
        </p:txBody>
      </p:sp>
      <p:pic>
        <p:nvPicPr>
          <p:cNvPr id="172" name="Google Shape;1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26374"/>
            <a:ext cx="8839200" cy="179823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 txBox="1"/>
          <p:nvPr>
            <p:ph idx="1" type="body"/>
          </p:nvPr>
        </p:nvSpPr>
        <p:spPr>
          <a:xfrm>
            <a:off x="311725" y="3389950"/>
            <a:ext cx="8442900" cy="15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ResNet, short for Residual Networks is a classic neural network used as a backbone for many computer vision tasks.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This model was the winner of ImageNet challenge in 2015.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MODEL : </a:t>
            </a:r>
            <a:r>
              <a:rPr b="1" lang="en" sz="3000"/>
              <a:t>RESNET-50 ARCHITECTURE</a:t>
            </a:r>
            <a:endParaRPr b="1" sz="3000"/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311725" y="1509625"/>
            <a:ext cx="8442900" cy="4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Skip Connections </a:t>
            </a:r>
            <a:r>
              <a:rPr lang="en" sz="1800"/>
              <a:t>to resolve </a:t>
            </a:r>
            <a:r>
              <a:rPr b="1" lang="en" sz="1800"/>
              <a:t>vanishing gradient</a:t>
            </a:r>
            <a:endParaRPr b="1" sz="1800"/>
          </a:p>
        </p:txBody>
      </p:sp>
      <p:pic>
        <p:nvPicPr>
          <p:cNvPr id="182" name="Google Shape;18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000" y="3500250"/>
            <a:ext cx="8138324" cy="14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25" y="1939950"/>
            <a:ext cx="7949849" cy="156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3275" y="1779100"/>
            <a:ext cx="3356535" cy="43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MODEL : OUR CNN ARCHITECTURE</a:t>
            </a:r>
            <a:endParaRPr b="1" sz="3000"/>
          </a:p>
        </p:txBody>
      </p:sp>
      <p:pic>
        <p:nvPicPr>
          <p:cNvPr id="190" name="Google Shape;19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8"/>
          <p:cNvSpPr txBox="1"/>
          <p:nvPr>
            <p:ph idx="1" type="body"/>
          </p:nvPr>
        </p:nvSpPr>
        <p:spPr>
          <a:xfrm>
            <a:off x="311725" y="1585625"/>
            <a:ext cx="8442900" cy="32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We have created our own CNN model having  four  blocks. In the first block we have  two convolution layer with 32 and 64 respectively kernels of size 3*3 and after that we have a max pooling layer with pool size as 2*2.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First layer, in all blocks other than last block, we have a single Convolution layer with 64 or 128 filters and filter size as 3*3 and then a max pooling layer with pool size as 2*2.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In the last block we have two dense layers and at the last layer we have sigmoid as activation function because we have to do the binary classification. We also added a dropout layer with value 0.25 or 0.5 in each block.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MODEL : OUR</a:t>
            </a:r>
            <a:r>
              <a:rPr b="1" lang="en" sz="3000"/>
              <a:t> CNN ARCHITECTURE</a:t>
            </a:r>
            <a:endParaRPr b="1" sz="3000"/>
          </a:p>
        </p:txBody>
      </p:sp>
      <p:pic>
        <p:nvPicPr>
          <p:cNvPr id="197" name="Google Shape;19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26374"/>
            <a:ext cx="4038600" cy="36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28150" y="1326375"/>
            <a:ext cx="3303156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MODEL : PARAMETERS</a:t>
            </a:r>
            <a:endParaRPr b="1" sz="3000"/>
          </a:p>
        </p:txBody>
      </p:sp>
      <p:sp>
        <p:nvSpPr>
          <p:cNvPr id="205" name="Google Shape;205;p30"/>
          <p:cNvSpPr txBox="1"/>
          <p:nvPr>
            <p:ph idx="1" type="body"/>
          </p:nvPr>
        </p:nvSpPr>
        <p:spPr>
          <a:xfrm>
            <a:off x="311725" y="1585625"/>
            <a:ext cx="5490000" cy="32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>
                <a:solidFill>
                  <a:schemeClr val="dk1"/>
                </a:solidFill>
              </a:rPr>
              <a:t>VGG16 :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>
                <a:solidFill>
                  <a:schemeClr val="dk1"/>
                </a:solidFill>
              </a:rPr>
              <a:t>RESNET50 :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>
                <a:solidFill>
                  <a:schemeClr val="dk1"/>
                </a:solidFill>
              </a:rPr>
              <a:t>Our Model :</a:t>
            </a:r>
            <a:endParaRPr b="1" sz="1800">
              <a:solidFill>
                <a:schemeClr val="dk1"/>
              </a:solidFill>
            </a:endParaRPr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3138" y="1459200"/>
            <a:ext cx="248602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3150" y="2571750"/>
            <a:ext cx="2486025" cy="8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3150" y="3771500"/>
            <a:ext cx="2486025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0"/>
          <p:cNvSpPr txBox="1"/>
          <p:nvPr/>
        </p:nvSpPr>
        <p:spPr>
          <a:xfrm>
            <a:off x="6057650" y="2267050"/>
            <a:ext cx="2486100" cy="16623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It can be seen here that number of parameters in our model is significantly less when compared to other two deep neural network models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WORK PERFORMED</a:t>
            </a:r>
            <a:endParaRPr b="1" sz="3000"/>
          </a:p>
        </p:txBody>
      </p:sp>
      <p:sp>
        <p:nvSpPr>
          <p:cNvPr id="215" name="Google Shape;215;p31"/>
          <p:cNvSpPr txBox="1"/>
          <p:nvPr>
            <p:ph idx="1" type="body"/>
          </p:nvPr>
        </p:nvSpPr>
        <p:spPr>
          <a:xfrm>
            <a:off x="311725" y="1585625"/>
            <a:ext cx="6452700" cy="15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We retrained the VGG-16 model on the two dataset (which we already mentioned in the dataset section) and noted down all the results that we got.</a:t>
            </a:r>
            <a:endParaRPr sz="1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We retrained the Resnet-50 model on the two dataset(which we already mentioned in the dataset section) and noted down all the results.</a:t>
            </a:r>
            <a:endParaRPr sz="1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We build our own CNN model from the scratch, did parameter tuning and noted down the results after testing.</a:t>
            </a:r>
            <a:endParaRPr sz="1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Finally, we did a comparative study of all these model and find out that which</a:t>
            </a:r>
            <a:endParaRPr sz="1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16" name="Google Shape;21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4425" y="2303600"/>
            <a:ext cx="2201200" cy="195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AGENDA</a:t>
            </a:r>
            <a:endParaRPr b="1" sz="3000"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665925" y="1414325"/>
            <a:ext cx="8166300" cy="30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1394D"/>
              </a:buClr>
              <a:buSzPts val="1600"/>
              <a:buFont typeface="Roboto"/>
              <a:buChar char="●"/>
            </a:pPr>
            <a:r>
              <a:rPr b="1" lang="en" sz="1600">
                <a:solidFill>
                  <a:srgbClr val="31394D"/>
                </a:solidFill>
                <a:latin typeface="Roboto"/>
                <a:ea typeface="Roboto"/>
                <a:cs typeface="Roboto"/>
                <a:sym typeface="Roboto"/>
              </a:rPr>
              <a:t>ABSTRACT</a:t>
            </a:r>
            <a:endParaRPr b="1" sz="1600">
              <a:solidFill>
                <a:srgbClr val="3139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1394D"/>
              </a:buClr>
              <a:buSzPts val="1600"/>
              <a:buFont typeface="Roboto"/>
              <a:buChar char="●"/>
            </a:pPr>
            <a:r>
              <a:rPr b="1" lang="en" sz="1600">
                <a:solidFill>
                  <a:srgbClr val="31394D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b="1" sz="1600">
              <a:solidFill>
                <a:srgbClr val="3139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1394D"/>
              </a:buClr>
              <a:buSzPts val="1600"/>
              <a:buFont typeface="Roboto"/>
              <a:buChar char="●"/>
            </a:pPr>
            <a:r>
              <a:rPr b="1" lang="en" sz="1600">
                <a:solidFill>
                  <a:srgbClr val="31394D"/>
                </a:solidFill>
                <a:latin typeface="Roboto"/>
                <a:ea typeface="Roboto"/>
                <a:cs typeface="Roboto"/>
                <a:sym typeface="Roboto"/>
              </a:rPr>
              <a:t>DATASET AND WORKING ENVIRONMENT</a:t>
            </a:r>
            <a:endParaRPr b="1" sz="1600">
              <a:solidFill>
                <a:srgbClr val="3139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1394D"/>
              </a:buClr>
              <a:buSzPts val="1600"/>
              <a:buFont typeface="Roboto"/>
              <a:buChar char="●"/>
            </a:pPr>
            <a:r>
              <a:rPr b="1" lang="en" sz="1600">
                <a:solidFill>
                  <a:srgbClr val="31394D"/>
                </a:solidFill>
                <a:latin typeface="Roboto"/>
                <a:ea typeface="Roboto"/>
                <a:cs typeface="Roboto"/>
                <a:sym typeface="Roboto"/>
              </a:rPr>
              <a:t>PROBLEM STATEMENT AND OBJECTIVES</a:t>
            </a:r>
            <a:endParaRPr b="1" sz="1600">
              <a:solidFill>
                <a:srgbClr val="3139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1394D"/>
              </a:buClr>
              <a:buSzPts val="1600"/>
              <a:buFont typeface="Roboto"/>
              <a:buChar char="●"/>
            </a:pPr>
            <a:r>
              <a:rPr b="1" lang="en" sz="1600">
                <a:solidFill>
                  <a:srgbClr val="31394D"/>
                </a:solidFill>
                <a:latin typeface="Roboto"/>
                <a:ea typeface="Roboto"/>
                <a:cs typeface="Roboto"/>
                <a:sym typeface="Roboto"/>
              </a:rPr>
              <a:t>METHODOLOGY and MODEL DETAILS</a:t>
            </a:r>
            <a:endParaRPr b="1" sz="1600">
              <a:solidFill>
                <a:srgbClr val="3139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1394D"/>
              </a:buClr>
              <a:buSzPts val="1600"/>
              <a:buFont typeface="Roboto"/>
              <a:buChar char="●"/>
            </a:pPr>
            <a:r>
              <a:rPr b="1" lang="en" sz="1600">
                <a:solidFill>
                  <a:srgbClr val="31394D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b="1" sz="1600">
              <a:solidFill>
                <a:srgbClr val="3139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1394D"/>
              </a:buClr>
              <a:buSzPts val="1600"/>
              <a:buFont typeface="Roboto"/>
              <a:buChar char="●"/>
            </a:pPr>
            <a:r>
              <a:rPr b="1" lang="en" sz="1600">
                <a:solidFill>
                  <a:srgbClr val="31394D"/>
                </a:solidFill>
                <a:latin typeface="Roboto"/>
                <a:ea typeface="Roboto"/>
                <a:cs typeface="Roboto"/>
                <a:sym typeface="Roboto"/>
              </a:rPr>
              <a:t>COMPARISON </a:t>
            </a:r>
            <a:r>
              <a:rPr b="1" lang="en" sz="1600">
                <a:solidFill>
                  <a:srgbClr val="31394D"/>
                </a:solidFill>
                <a:latin typeface="Roboto"/>
                <a:ea typeface="Roboto"/>
                <a:cs typeface="Roboto"/>
                <a:sym typeface="Roboto"/>
              </a:rPr>
              <a:t>WITH PAPER</a:t>
            </a:r>
            <a:endParaRPr b="1" sz="1600">
              <a:solidFill>
                <a:srgbClr val="3139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1394D"/>
              </a:buClr>
              <a:buSzPts val="1600"/>
              <a:buFont typeface="Roboto"/>
              <a:buChar char="●"/>
            </a:pPr>
            <a:r>
              <a:rPr b="1" lang="en" sz="1600">
                <a:solidFill>
                  <a:srgbClr val="31394D"/>
                </a:solidFill>
                <a:latin typeface="Roboto"/>
                <a:ea typeface="Roboto"/>
                <a:cs typeface="Roboto"/>
                <a:sym typeface="Roboto"/>
              </a:rPr>
              <a:t>CONCLUSION AND FUTURE WORK</a:t>
            </a:r>
            <a:endParaRPr b="1" sz="1600">
              <a:solidFill>
                <a:srgbClr val="3139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1394D"/>
              </a:buClr>
              <a:buSzPts val="1600"/>
              <a:buFont typeface="Roboto"/>
              <a:buChar char="●"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CONTRIBUTION</a:t>
            </a:r>
            <a:endParaRPr b="1" sz="1600">
              <a:solidFill>
                <a:srgbClr val="31394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4800" y="1579025"/>
            <a:ext cx="3094275" cy="33323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" name="Google Shape;78;p14"/>
          <p:cNvCxnSpPr/>
          <p:nvPr/>
        </p:nvCxnSpPr>
        <p:spPr>
          <a:xfrm>
            <a:off x="578100" y="1579025"/>
            <a:ext cx="19200" cy="3259800"/>
          </a:xfrm>
          <a:prstGeom prst="straightConnector1">
            <a:avLst/>
          </a:prstGeom>
          <a:noFill/>
          <a:ln cap="flat" cmpd="sng" w="762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RESULT : Dataset 1</a:t>
            </a:r>
            <a:endParaRPr b="1" sz="3000"/>
          </a:p>
        </p:txBody>
      </p:sp>
      <p:graphicFrame>
        <p:nvGraphicFramePr>
          <p:cNvPr id="222" name="Google Shape;222;p32"/>
          <p:cNvGraphicFramePr/>
          <p:nvPr/>
        </p:nvGraphicFramePr>
        <p:xfrm>
          <a:off x="602075" y="134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{18A71F75-3196-4451-832F-11376DF46836}</a:tableStyleId>
              </a:tblPr>
              <a:tblGrid>
                <a:gridCol w="1950825"/>
                <a:gridCol w="1808275"/>
                <a:gridCol w="1989025"/>
                <a:gridCol w="1770050"/>
              </a:tblGrid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Train accuracy %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Validation accuracy %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 accuracy %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Vgg16 (Dataset 1)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1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Resnet50 </a:t>
                      </a:r>
                      <a:r>
                        <a:rPr lang="en"/>
                        <a:t>(Dataset 1)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95.4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64.06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64.25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1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Our Model </a:t>
                      </a:r>
                      <a:r>
                        <a:rPr lang="en"/>
                        <a:t>(Dataset 1)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78.29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69.82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3" name="Google Shape;223;p32"/>
          <p:cNvSpPr txBox="1"/>
          <p:nvPr/>
        </p:nvSpPr>
        <p:spPr>
          <a:xfrm>
            <a:off x="621600" y="3729650"/>
            <a:ext cx="7569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Our model seems to out-perform other models.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Test accuracy for Vgg-16 model is very low.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In case of Resnet-50, we can see that </a:t>
            </a: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there is overfitting.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RESULT : Dataset 2</a:t>
            </a:r>
            <a:endParaRPr b="1" sz="3000"/>
          </a:p>
        </p:txBody>
      </p:sp>
      <p:graphicFrame>
        <p:nvGraphicFramePr>
          <p:cNvPr id="229" name="Google Shape;229;p33"/>
          <p:cNvGraphicFramePr/>
          <p:nvPr/>
        </p:nvGraphicFramePr>
        <p:xfrm>
          <a:off x="602075" y="134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{18A71F75-3196-4451-832F-11376DF46836}</a:tableStyleId>
              </a:tblPr>
              <a:tblGrid>
                <a:gridCol w="1950825"/>
                <a:gridCol w="1808275"/>
                <a:gridCol w="1989025"/>
                <a:gridCol w="1770050"/>
              </a:tblGrid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Train accuracy %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Validation accuracy %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 accuracy %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Vgg16 (Dataset 2)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87.5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Resnet50 (Dataset 2)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94.99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93.7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Our Model (Dataset 2)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96.3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96.8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96.67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0" name="Google Shape;230;p33"/>
          <p:cNvSpPr txBox="1"/>
          <p:nvPr/>
        </p:nvSpPr>
        <p:spPr>
          <a:xfrm>
            <a:off x="602075" y="3922800"/>
            <a:ext cx="6613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Our model seems to out-performed other models.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Test accuracy for Vgg-16 model is very low.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RESULT : Dataset 2</a:t>
            </a:r>
            <a:endParaRPr b="1" sz="3000"/>
          </a:p>
        </p:txBody>
      </p:sp>
      <p:pic>
        <p:nvPicPr>
          <p:cNvPr id="236" name="Google Shape;23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484250"/>
            <a:ext cx="6343999" cy="3303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4"/>
          <p:cNvSpPr txBox="1"/>
          <p:nvPr/>
        </p:nvSpPr>
        <p:spPr>
          <a:xfrm>
            <a:off x="6655725" y="2204250"/>
            <a:ext cx="2546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Plot shows that there is no over-fitting or under-fitting in this case for our model.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type="title"/>
          </p:nvPr>
        </p:nvSpPr>
        <p:spPr>
          <a:xfrm>
            <a:off x="311700" y="53747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SAMPLE PREDICTIONS : correct</a:t>
            </a:r>
            <a:endParaRPr b="1" sz="3000"/>
          </a:p>
        </p:txBody>
      </p:sp>
      <p:pic>
        <p:nvPicPr>
          <p:cNvPr id="243" name="Google Shape;24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9700" y="1572300"/>
            <a:ext cx="7410275" cy="32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title"/>
          </p:nvPr>
        </p:nvSpPr>
        <p:spPr>
          <a:xfrm>
            <a:off x="311700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SAMPLE PREDICTIONS : incorrect</a:t>
            </a:r>
            <a:endParaRPr b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6900" y="1505975"/>
            <a:ext cx="7130200" cy="324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COMPARISON WITH PAPER</a:t>
            </a:r>
            <a:endParaRPr b="1" sz="3000"/>
          </a:p>
        </p:txBody>
      </p:sp>
      <p:graphicFrame>
        <p:nvGraphicFramePr>
          <p:cNvPr id="255" name="Google Shape;255;p37"/>
          <p:cNvGraphicFramePr/>
          <p:nvPr/>
        </p:nvGraphicFramePr>
        <p:xfrm>
          <a:off x="699575" y="1780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{18A71F75-3196-4451-832F-11376DF46836}</a:tableStyleId>
              </a:tblPr>
              <a:tblGrid>
                <a:gridCol w="1579050"/>
                <a:gridCol w="2237175"/>
              </a:tblGrid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 Accuracy of paper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Vgg16 </a:t>
                      </a:r>
                      <a:br>
                        <a:rPr lang="en"/>
                      </a:br>
                      <a:r>
                        <a:rPr lang="en"/>
                        <a:t>(Paper)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0000"/>
                          </a:solidFill>
                        </a:rPr>
                        <a:t>92.67, 95.56, 94.31</a:t>
                      </a:r>
                      <a:endParaRPr>
                        <a:solidFill>
                          <a:srgbClr val="66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Resnet50 (Paper)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0000"/>
                          </a:solidFill>
                        </a:rPr>
                        <a:t>99.52, 96.88, 100</a:t>
                      </a:r>
                      <a:endParaRPr>
                        <a:solidFill>
                          <a:srgbClr val="66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Our Model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0000"/>
                          </a:solidFill>
                        </a:rPr>
                        <a:t>96.67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56" name="Google Shape;256;p37"/>
          <p:cNvSpPr txBox="1"/>
          <p:nvPr/>
        </p:nvSpPr>
        <p:spPr>
          <a:xfrm>
            <a:off x="4746125" y="2103150"/>
            <a:ext cx="4200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Our model performed better than </a:t>
            </a: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their</a:t>
            </a: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VGG-16 model.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Their Resnet-50 model outperformed our all configurations.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CONCLUSION</a:t>
            </a:r>
            <a:endParaRPr b="1" sz="3000"/>
          </a:p>
        </p:txBody>
      </p:sp>
      <p:sp>
        <p:nvSpPr>
          <p:cNvPr id="262" name="Google Shape;262;p38"/>
          <p:cNvSpPr txBox="1"/>
          <p:nvPr>
            <p:ph idx="1" type="body"/>
          </p:nvPr>
        </p:nvSpPr>
        <p:spPr>
          <a:xfrm>
            <a:off x="311700" y="1505700"/>
            <a:ext cx="84597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 our work, we worked on binary classification of chest x-ray of patients into COVID-19 affected or normal classes. For this we worked on two datasets. Dataset 1 was a Radiography dataset taken directly from Kaggle and dataset 2 was a mixture of multiple datasets. </a:t>
            </a:r>
            <a:endParaRPr sz="1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We trained two state-of-the-art CNN based models, i.e. VGG-16 and Resnet-50. We also developed another CNN based model to do its comparative analysis with VGG-16 and Resnet-50 models. </a:t>
            </a:r>
            <a:endParaRPr sz="1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 case of Dataset 1, We achieved the highest test accuracies in case of our CNN model. For VGG-16 accuracy was 50% and in case of Resnet-50 it was 64.25% which shows that our model out-performed these two.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CONCLUSION</a:t>
            </a:r>
            <a:endParaRPr b="1" sz="3000"/>
          </a:p>
        </p:txBody>
      </p:sp>
      <p:sp>
        <p:nvSpPr>
          <p:cNvPr id="268" name="Google Shape;268;p39"/>
          <p:cNvSpPr txBox="1"/>
          <p:nvPr>
            <p:ph idx="1" type="body"/>
          </p:nvPr>
        </p:nvSpPr>
        <p:spPr>
          <a:xfrm>
            <a:off x="311700" y="1505700"/>
            <a:ext cx="84597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 case of dataset 2, we achieved better accuracies than database 1 for all three models. The reason for this was that dataset 2 consisted of good quality images. We achieved the highest accuracy of 96.67% for our CNN model and 87.5% for VGG-16 and 93.7% for Resnet-50 model. This shows that our CNN model outperforms both of these models too.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CONTRIBUTION</a:t>
            </a:r>
            <a:endParaRPr b="1" sz="3000"/>
          </a:p>
        </p:txBody>
      </p:sp>
      <p:sp>
        <p:nvSpPr>
          <p:cNvPr id="274" name="Google Shape;274;p40"/>
          <p:cNvSpPr txBox="1"/>
          <p:nvPr>
            <p:ph idx="1" type="body"/>
          </p:nvPr>
        </p:nvSpPr>
        <p:spPr>
          <a:xfrm>
            <a:off x="311700" y="1505700"/>
            <a:ext cx="84597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Creating and testing of VGG-16 model.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Creation and testing of Resnet-50 model.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0000"/>
              </a:buClr>
              <a:buSzPts val="1600"/>
              <a:buAutoNum type="arabicPeriod"/>
            </a:pPr>
            <a:r>
              <a:rPr lang="en" sz="1600">
                <a:solidFill>
                  <a:srgbClr val="660000"/>
                </a:solidFill>
              </a:rPr>
              <a:t>Develop a CNN model to do performance comparison with these state-of-the-art models.</a:t>
            </a:r>
            <a:endParaRPr sz="1600">
              <a:solidFill>
                <a:srgbClr val="66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Abhishek Kumar worked on 1 and 3 while Nitin Sharma worked on 2 and 3.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FUTURE WORK</a:t>
            </a:r>
            <a:endParaRPr b="1" sz="3000"/>
          </a:p>
        </p:txBody>
      </p:sp>
      <p:pic>
        <p:nvPicPr>
          <p:cNvPr id="280" name="Google Shape;28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1"/>
          <p:cNvSpPr txBox="1"/>
          <p:nvPr>
            <p:ph idx="1" type="body"/>
          </p:nvPr>
        </p:nvSpPr>
        <p:spPr>
          <a:xfrm>
            <a:off x="311725" y="1585625"/>
            <a:ext cx="8442900" cy="26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 lot of new strain of viruses are coming out. COVID-19 virus is evolving and this is resulting in vaccines made for older virus become less effective for these.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Also, a recent study showed that we might get an evolved version of coronavirus around 2025. This makes it very important to only increase research in this field.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Our work can be expanded to classify these viruses into other classes too like pneumonia, etc.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Moreover, good quality dataset creation should be of high focus as if now as higher the availability of these datasets, better will be performance of our neural network models.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ABSTRACT</a:t>
            </a:r>
            <a:endParaRPr b="1" sz="3000"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311700" y="1505700"/>
            <a:ext cx="8442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>
                <a:solidFill>
                  <a:schemeClr val="dk1"/>
                </a:solidFill>
              </a:rPr>
              <a:t>GOAL</a:t>
            </a:r>
            <a:r>
              <a:rPr lang="en" sz="1800">
                <a:solidFill>
                  <a:schemeClr val="dk1"/>
                </a:solidFill>
              </a:rPr>
              <a:t> is to perform </a:t>
            </a:r>
            <a:r>
              <a:rPr b="1" lang="en" sz="1800">
                <a:solidFill>
                  <a:schemeClr val="dk1"/>
                </a:solidFill>
              </a:rPr>
              <a:t>transfer learning</a:t>
            </a:r>
            <a:r>
              <a:rPr lang="en" sz="1800">
                <a:solidFill>
                  <a:schemeClr val="dk1"/>
                </a:solidFill>
              </a:rPr>
              <a:t> using deep learning models like </a:t>
            </a:r>
            <a:r>
              <a:rPr b="1" lang="en" sz="1800">
                <a:solidFill>
                  <a:schemeClr val="dk1"/>
                </a:solidFill>
              </a:rPr>
              <a:t>Resnet50</a:t>
            </a:r>
            <a:r>
              <a:rPr lang="en" sz="1800">
                <a:solidFill>
                  <a:schemeClr val="dk1"/>
                </a:solidFill>
              </a:rPr>
              <a:t> and </a:t>
            </a:r>
            <a:r>
              <a:rPr b="1" lang="en" sz="1800">
                <a:solidFill>
                  <a:schemeClr val="dk1"/>
                </a:solidFill>
              </a:rPr>
              <a:t>VGG16</a:t>
            </a:r>
            <a:r>
              <a:rPr lang="en" sz="1800">
                <a:solidFill>
                  <a:schemeClr val="dk1"/>
                </a:solidFill>
              </a:rPr>
              <a:t> and compare their performance with a newly developed CNN based model.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Resnet50 and VGG16 are state-of-the-art models and have been used extensively in Computer vision tasks. A comparative analysis with them will give us an idea of how good our model is.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We will be developing a </a:t>
            </a:r>
            <a:r>
              <a:rPr b="1" lang="en" sz="1800">
                <a:solidFill>
                  <a:schemeClr val="dk1"/>
                </a:solidFill>
              </a:rPr>
              <a:t>CNN model</a:t>
            </a:r>
            <a:r>
              <a:rPr lang="en" sz="1800">
                <a:solidFill>
                  <a:schemeClr val="dk1"/>
                </a:solidFill>
              </a:rPr>
              <a:t> as it is expected to perform good on image classification related problems.</a:t>
            </a:r>
            <a:endParaRPr i="1" sz="1800">
              <a:solidFill>
                <a:schemeClr val="dk1"/>
              </a:solidFill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REFERENCES</a:t>
            </a:r>
            <a:endParaRPr b="1" sz="3000"/>
          </a:p>
        </p:txBody>
      </p:sp>
      <p:pic>
        <p:nvPicPr>
          <p:cNvPr id="287" name="Google Shape;28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2"/>
          <p:cNvSpPr txBox="1"/>
          <p:nvPr>
            <p:ph idx="1" type="body"/>
          </p:nvPr>
        </p:nvSpPr>
        <p:spPr>
          <a:xfrm>
            <a:off x="311725" y="1678475"/>
            <a:ext cx="8442900" cy="31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❖"/>
            </a:pP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COVID-19 Identification from Chest X-Rays : </a:t>
            </a:r>
            <a:r>
              <a:rPr lang="en" sz="145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https://ieeexplore.ieee.org/document/9244509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❖"/>
            </a:pP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Classification of COVID-19 in chest X-ray images using DeTraC deep convolutional neural network : </a:t>
            </a:r>
            <a:r>
              <a:rPr lang="en" sz="145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5"/>
              </a:rPr>
              <a:t>https://link.springer.com/article/10.1007/s10489-020-01829-7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❖"/>
            </a:pP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Automated detection of covid-19 cases using deep neural network with x-ray images : </a:t>
            </a:r>
            <a:r>
              <a:rPr lang="en" sz="145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6"/>
              </a:rPr>
              <a:t>https://www.sciencedirect.com/science/article/abs/pii/S0010482520301621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❖"/>
            </a:pPr>
            <a:r>
              <a:rPr lang="en" sz="14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capsule-Network based framework for identification of covid-19 cases from x-ray images. : </a:t>
            </a:r>
            <a:r>
              <a:rPr lang="en" sz="145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7"/>
              </a:rPr>
              <a:t>https://arxiv.org/pdf/2004.02696v2.pdf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❖"/>
            </a:pPr>
            <a:r>
              <a:rPr lang="en" sz="1600">
                <a:solidFill>
                  <a:schemeClr val="dk1"/>
                </a:solidFill>
              </a:rPr>
              <a:t>Dataset 1 : </a:t>
            </a:r>
            <a:r>
              <a:rPr lang="en" sz="1600" u="sng">
                <a:solidFill>
                  <a:schemeClr val="hlink"/>
                </a:solidFill>
                <a:hlinkClick r:id="rId8"/>
              </a:rPr>
              <a:t>https://www.kaggle.com/tawsifurrahman/covid19-radiography-database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❖"/>
            </a:pPr>
            <a:r>
              <a:rPr lang="en" sz="1600">
                <a:solidFill>
                  <a:schemeClr val="dk1"/>
                </a:solidFill>
              </a:rPr>
              <a:t>Dataset 2 :  </a:t>
            </a:r>
            <a:r>
              <a:rPr lang="en" sz="1600" u="sng">
                <a:solidFill>
                  <a:schemeClr val="hlink"/>
                </a:solidFill>
                <a:hlinkClick r:id="rId9"/>
              </a:rPr>
              <a:t>https://github.com/ieee8023/covid-chestxray-dataset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type="ctrTitle"/>
          </p:nvPr>
        </p:nvSpPr>
        <p:spPr>
          <a:xfrm>
            <a:off x="2663700" y="1988925"/>
            <a:ext cx="41310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YOU!!!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INTRODUCTION</a:t>
            </a:r>
            <a:endParaRPr b="1" sz="3000"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25" y="1500900"/>
            <a:ext cx="8635200" cy="30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Understanding COVID-19 became very important since large scale vaccination of it is still not possible. </a:t>
            </a:r>
            <a:r>
              <a:rPr b="1" lang="en" sz="1800">
                <a:solidFill>
                  <a:schemeClr val="dk1"/>
                </a:solidFill>
              </a:rPr>
              <a:t>Chest X-ray is the first imaging technique</a:t>
            </a:r>
            <a:r>
              <a:rPr lang="en" sz="1800">
                <a:solidFill>
                  <a:schemeClr val="dk1"/>
                </a:solidFill>
              </a:rPr>
              <a:t> that plays an important role in the diagnosis of COVID-19 disease.   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Till now in various fields, great success has been achieved using convolutional neural networks(CNNs) for </a:t>
            </a:r>
            <a:r>
              <a:rPr b="1" lang="en" sz="1800">
                <a:solidFill>
                  <a:schemeClr val="dk1"/>
                </a:solidFill>
              </a:rPr>
              <a:t>image recognition and classification</a:t>
            </a:r>
            <a:r>
              <a:rPr lang="en" sz="1800">
                <a:solidFill>
                  <a:schemeClr val="dk1"/>
                </a:solidFill>
              </a:rPr>
              <a:t>.   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However, due to the limited availability of annotated medical images, the classification of medical images remains the biggest challenge in medical diagnosis.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Here, we work on some models for the classification of COVID-19 chest X-ray.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INTRODUCTION</a:t>
            </a:r>
            <a:endParaRPr b="1" sz="3000"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25" y="1500900"/>
            <a:ext cx="8635200" cy="3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Convolutional neural networks are extensively been used in image classification, object detection, segmentation task etc and our problem i.e.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Covid-19 identification using chest x-ray is also a type of image classification as chest x-ray images will be given to CNN models and they have to categorise that image into two classes i.e. either diagnosed with covid or normal.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There already are various state of the art models like VGG-16, Resnet-50 etc for these kinds of tasks. We have picked VGG-16 and Resnet-50 for our work.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We have also developed our own CNN model and then did comparative analysis of all three models over 2 different dataset.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UNDERSTANDING X-RAYS</a:t>
            </a:r>
            <a:endParaRPr b="1" sz="3000"/>
          </a:p>
        </p:txBody>
      </p:sp>
      <p:sp>
        <p:nvSpPr>
          <p:cNvPr id="103" name="Google Shape;103;p18"/>
          <p:cNvSpPr txBox="1"/>
          <p:nvPr/>
        </p:nvSpPr>
        <p:spPr>
          <a:xfrm>
            <a:off x="2696475" y="4561425"/>
            <a:ext cx="471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Normal vs COVID-19 Patient Xray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875" y="1360175"/>
            <a:ext cx="2648208" cy="2538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(day 0 of admission)" id="105" name="Google Shape;105;p18" title=" (day 0 of admission)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1250" y="1360175"/>
            <a:ext cx="2633199" cy="25380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6850" y="1360175"/>
            <a:ext cx="2835075" cy="2538067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3730500" y="4000050"/>
            <a:ext cx="181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(Day 0 of admission)</a:t>
            </a:r>
            <a:endParaRPr/>
          </a:p>
        </p:txBody>
      </p:sp>
      <p:sp>
        <p:nvSpPr>
          <p:cNvPr id="108" name="Google Shape;108;p18"/>
          <p:cNvSpPr txBox="1"/>
          <p:nvPr/>
        </p:nvSpPr>
        <p:spPr>
          <a:xfrm>
            <a:off x="496875" y="4000050"/>
            <a:ext cx="264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/>
              <a:t>12 months before admission)</a:t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6617051" y="4029750"/>
            <a:ext cx="199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(D</a:t>
            </a:r>
            <a:r>
              <a:rPr lang="en"/>
              <a:t>ay 10 of admission)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DATASET AND WORKING ENVT.</a:t>
            </a:r>
            <a:endParaRPr b="1" sz="3000"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311725" y="2406450"/>
            <a:ext cx="3868800" cy="18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Total Size : ~800MB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Total Image Files : ~14000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Normal Image Files : ~10500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COVID-19 Image Files : ~3500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Current Tested : 2400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2000 Train (1000 each)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400 Test (200 each)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 sz="1600">
              <a:solidFill>
                <a:schemeClr val="dk1"/>
              </a:solidFill>
            </a:endParaRPr>
          </a:p>
        </p:txBody>
      </p:sp>
      <p:sp>
        <p:nvSpPr>
          <p:cNvPr id="116" name="Google Shape;116;p19"/>
          <p:cNvSpPr txBox="1"/>
          <p:nvPr>
            <p:ph idx="2" type="body"/>
          </p:nvPr>
        </p:nvSpPr>
        <p:spPr>
          <a:xfrm>
            <a:off x="5557375" y="2406450"/>
            <a:ext cx="3717300" cy="19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Google-colab environment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Covid-19 Radiography dataset from Kaggle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Language : Python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Libraries - Keras, pandas,numpy,matplotlib etc.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225" y="1301075"/>
            <a:ext cx="1322302" cy="141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6425" y="1539863"/>
            <a:ext cx="893937" cy="893937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/>
        </p:nvSpPr>
        <p:spPr>
          <a:xfrm>
            <a:off x="201950" y="1682388"/>
            <a:ext cx="2886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Covid-19</a:t>
            </a:r>
            <a:r>
              <a:rPr b="1"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Dataset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5730350" y="1737363"/>
            <a:ext cx="26490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System Setup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PROBLEM : With Dataset 1</a:t>
            </a:r>
            <a:endParaRPr b="1" sz="3000"/>
          </a:p>
        </p:txBody>
      </p:sp>
      <p:sp>
        <p:nvSpPr>
          <p:cNvPr id="127" name="Google Shape;127;p20"/>
          <p:cNvSpPr txBox="1"/>
          <p:nvPr/>
        </p:nvSpPr>
        <p:spPr>
          <a:xfrm>
            <a:off x="2696475" y="4561425"/>
            <a:ext cx="471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Problem with covid chest xray datasets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9375" y="1286450"/>
            <a:ext cx="2847975" cy="284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77025"/>
            <a:ext cx="2847975" cy="28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3136000" y="2007500"/>
            <a:ext cx="2781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: Covid Image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			Normal Image :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DATASET INSIGHT</a:t>
            </a:r>
            <a:endParaRPr b="1" sz="3000"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311725" y="1462600"/>
            <a:ext cx="6550500" cy="30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Kaggle Radiography Dataset</a:t>
            </a:r>
            <a:r>
              <a:rPr lang="en" sz="1600">
                <a:solidFill>
                  <a:schemeClr val="dk1"/>
                </a:solidFill>
              </a:rPr>
              <a:t>: It is a publically available chest x-ray image dataset in which total 14000 chest x-ray images belongs to four different classes i.e. COVID-19 Lung Opacity, Normal and Viral pneumonia. But for our case we have taken 2000 images belonging to two classes i.e. COVID-19 and Normal for training and 400 images for testing.</a:t>
            </a:r>
            <a:br>
              <a:rPr lang="en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Own prepared dataset </a:t>
            </a:r>
            <a:r>
              <a:rPr lang="en" sz="1600">
                <a:solidFill>
                  <a:schemeClr val="dk1"/>
                </a:solidFill>
              </a:rPr>
              <a:t>: We have taken COVID-19 diagnosed chest x-ray images from GitHub and Normal chest x-ray images data from Kaggle and by merging these two we prepared another dataset. Here there are 340 chest x-ray images in total which further split as 220 for training and 120 for testing.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7074" y="1730725"/>
            <a:ext cx="1875751" cy="3151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0035" y="103399"/>
            <a:ext cx="1132798" cy="107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